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1" r:id="rId3"/>
    <p:sldId id="302" r:id="rId4"/>
    <p:sldId id="292" r:id="rId5"/>
    <p:sldId id="303" r:id="rId6"/>
    <p:sldId id="304" r:id="rId7"/>
    <p:sldId id="259" r:id="rId8"/>
    <p:sldId id="271" r:id="rId9"/>
    <p:sldId id="262" r:id="rId10"/>
    <p:sldId id="273" r:id="rId11"/>
    <p:sldId id="260" r:id="rId12"/>
    <p:sldId id="261" r:id="rId13"/>
    <p:sldId id="264" r:id="rId14"/>
    <p:sldId id="272" r:id="rId15"/>
    <p:sldId id="263" r:id="rId16"/>
    <p:sldId id="265" r:id="rId17"/>
    <p:sldId id="274" r:id="rId18"/>
    <p:sldId id="276" r:id="rId19"/>
    <p:sldId id="277" r:id="rId20"/>
    <p:sldId id="278" r:id="rId21"/>
    <p:sldId id="293" r:id="rId22"/>
    <p:sldId id="270" r:id="rId23"/>
    <p:sldId id="299" r:id="rId24"/>
    <p:sldId id="291" r:id="rId25"/>
    <p:sldId id="294" r:id="rId26"/>
    <p:sldId id="295" r:id="rId27"/>
    <p:sldId id="296" r:id="rId28"/>
    <p:sldId id="300" r:id="rId29"/>
    <p:sldId id="283" r:id="rId30"/>
    <p:sldId id="284" r:id="rId31"/>
    <p:sldId id="267" r:id="rId32"/>
    <p:sldId id="282" r:id="rId33"/>
    <p:sldId id="268" r:id="rId34"/>
    <p:sldId id="269" r:id="rId35"/>
    <p:sldId id="298" r:id="rId36"/>
    <p:sldId id="258" r:id="rId37"/>
    <p:sldId id="280" r:id="rId38"/>
    <p:sldId id="285" r:id="rId39"/>
    <p:sldId id="281" r:id="rId40"/>
  </p:sldIdLst>
  <p:sldSz cx="12192000" cy="6858000"/>
  <p:notesSz cx="6858000" cy="91440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Noto Sans KR Medium" panose="020B0600000000000000" pitchFamily="34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sljdzbh0BlCTYzN7ms+sng/n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73224" autoAdjust="0"/>
  </p:normalViewPr>
  <p:slideViewPr>
    <p:cSldViewPr snapToGrid="0">
      <p:cViewPr varScale="1">
        <p:scale>
          <a:sx n="91" d="100"/>
          <a:sy n="91" d="100"/>
        </p:scale>
        <p:origin x="16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d5877f1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3d5877f1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2971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4797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205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69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5055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4110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015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5699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6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897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8f693500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8f693500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3592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const fs = require('fs');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let data =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fs.readFileSync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('./toy.txt');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console.log('1</a:t>
            </a:r>
            <a:r>
              <a:rPr lang="ko-KR" altLang="en-US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번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',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data.toString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 =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fs.readFileSync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('./toy.txt');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console.log('2</a:t>
            </a:r>
            <a:r>
              <a:rPr lang="ko-KR" altLang="en-US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번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',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data.toString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 =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fs.readFileSync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('./toy.txt');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console.log('3</a:t>
            </a:r>
            <a:r>
              <a:rPr lang="ko-KR" altLang="en-US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번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',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data.toString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 =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fs.readFileSync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('./toy.txt');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console.log('4</a:t>
            </a:r>
            <a:r>
              <a:rPr lang="ko-KR" altLang="en-US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번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',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data.toString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 =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fs.readFileSync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('./toy.txt');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console.log('5</a:t>
            </a:r>
            <a:r>
              <a:rPr lang="ko-KR" altLang="en-US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번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', </a:t>
            </a:r>
            <a:r>
              <a:rPr lang="en-US" altLang="ko-KR" sz="14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data.toString</a:t>
            </a:r>
            <a:r>
              <a:rPr lang="en-US" altLang="ko-KR" sz="14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990506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626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6328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08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6140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8275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944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783cd52e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783cd52e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8771276c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58771276c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783cd52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783cd52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051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1a9596a4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51a9596a4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1783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000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8771276c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58771276c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2545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8f693500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48f693500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76b08d5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576b08d5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7123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8f693500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148f693500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8771276c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158771276c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8771276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158771276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8771276c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58771276c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7608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85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f69350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48f69350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235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/>
          <p:nvPr/>
        </p:nvSpPr>
        <p:spPr>
          <a:xfrm>
            <a:off x="0" y="0"/>
            <a:ext cx="74814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28188" y="315985"/>
            <a:ext cx="2286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0" descr="Premium Vector | Pentagon pattern geometric perspective background."/>
          <p:cNvPicPr preferRelativeResize="0"/>
          <p:nvPr/>
        </p:nvPicPr>
        <p:blipFill rotWithShape="1">
          <a:blip r:embed="rId3">
            <a:alphaModFix/>
          </a:blip>
          <a:srcRect l="21044"/>
          <a:stretch/>
        </p:blipFill>
        <p:spPr>
          <a:xfrm rot="10800000">
            <a:off x="748145" y="-1"/>
            <a:ext cx="7385992" cy="685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28188" y="315985"/>
            <a:ext cx="2286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813975" y="6411371"/>
            <a:ext cx="10721237" cy="45719"/>
          </a:xfrm>
          <a:prstGeom prst="rect">
            <a:avLst/>
          </a:prstGeom>
          <a:gradFill>
            <a:gsLst>
              <a:gs pos="0">
                <a:schemeClr val="lt1"/>
              </a:gs>
              <a:gs pos="58999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5877f17a_0_0"/>
          <p:cNvSpPr txBox="1"/>
          <p:nvPr/>
        </p:nvSpPr>
        <p:spPr>
          <a:xfrm>
            <a:off x="7405463" y="2588615"/>
            <a:ext cx="400782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클라우드 프로그래밍</a:t>
            </a:r>
            <a:endParaRPr sz="3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8" name="Google Shape;78;g13d5877f17a_0_0"/>
          <p:cNvSpPr txBox="1"/>
          <p:nvPr/>
        </p:nvSpPr>
        <p:spPr>
          <a:xfrm>
            <a:off x="10521700" y="4023297"/>
            <a:ext cx="8915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김재권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2;g148f6935005_0_0">
            <a:extLst>
              <a:ext uri="{FF2B5EF4-FFF2-40B4-BE49-F238E27FC236}">
                <a16:creationId xmlns:a16="http://schemas.microsoft.com/office/drawing/2014/main" id="{E44D7E39-1E9C-5CA6-9FDD-73B398F2BE2B}"/>
              </a:ext>
            </a:extLst>
          </p:cNvPr>
          <p:cNvSpPr txBox="1"/>
          <p:nvPr/>
        </p:nvSpPr>
        <p:spPr>
          <a:xfrm>
            <a:off x="680173" y="1106619"/>
            <a:ext cx="105359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객체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속성 동적 추가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FA47E-64C8-7ACA-D24F-EE220A3B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9" y="2123920"/>
            <a:ext cx="10777205" cy="20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7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420748-9A1F-6887-D6D5-439E5CB9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19" y="1543292"/>
            <a:ext cx="6449325" cy="4401164"/>
          </a:xfrm>
          <a:prstGeom prst="rect">
            <a:avLst/>
          </a:prstGeom>
        </p:spPr>
      </p:pic>
      <p:sp>
        <p:nvSpPr>
          <p:cNvPr id="7" name="Google Shape;112;g148f6935005_0_0">
            <a:extLst>
              <a:ext uri="{FF2B5EF4-FFF2-40B4-BE49-F238E27FC236}">
                <a16:creationId xmlns:a16="http://schemas.microsoft.com/office/drawing/2014/main" id="{C2B32987-9346-661B-B800-04689BF392D2}"/>
              </a:ext>
            </a:extLst>
          </p:cNvPr>
          <p:cNvSpPr txBox="1"/>
          <p:nvPr/>
        </p:nvSpPr>
        <p:spPr>
          <a:xfrm>
            <a:off x="713729" y="720597"/>
            <a:ext cx="105359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1.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객체를 다른 변수에 넣을 경우 값이 복사가 되는 것이 아니라 메모리가 복사됨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 (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얕은복사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320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" name="Google Shape;112;g148f6935005_0_0">
            <a:extLst>
              <a:ext uri="{FF2B5EF4-FFF2-40B4-BE49-F238E27FC236}">
                <a16:creationId xmlns:a16="http://schemas.microsoft.com/office/drawing/2014/main" id="{212D0D31-076E-C900-8E51-FAE84812F4A8}"/>
              </a:ext>
            </a:extLst>
          </p:cNvPr>
          <p:cNvSpPr txBox="1"/>
          <p:nvPr/>
        </p:nvSpPr>
        <p:spPr>
          <a:xfrm>
            <a:off x="713729" y="745764"/>
            <a:ext cx="382471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Object.assign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으로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대표 객체 는  복사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하위 객체는 참조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깊은복사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+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얕은복사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010333-0C4D-E3AE-081C-59D4104B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91" y="573100"/>
            <a:ext cx="8907638" cy="55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811DD-11A6-9A73-ABBB-C4154CA1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3" y="1491917"/>
            <a:ext cx="10759699" cy="4088142"/>
          </a:xfrm>
          <a:prstGeom prst="rect">
            <a:avLst/>
          </a:prstGeom>
        </p:spPr>
      </p:pic>
      <p:sp>
        <p:nvSpPr>
          <p:cNvPr id="6" name="Google Shape;112;g148f6935005_0_0">
            <a:extLst>
              <a:ext uri="{FF2B5EF4-FFF2-40B4-BE49-F238E27FC236}">
                <a16:creationId xmlns:a16="http://schemas.microsoft.com/office/drawing/2014/main" id="{67898B87-5B13-23B2-EEBB-AB29D468F815}"/>
              </a:ext>
            </a:extLst>
          </p:cNvPr>
          <p:cNvSpPr txBox="1"/>
          <p:nvPr/>
        </p:nvSpPr>
        <p:spPr>
          <a:xfrm>
            <a:off x="655006" y="759057"/>
            <a:ext cx="786820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JSON.stringify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 &lt;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객체를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형태의 스트링 문자열로 변경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145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" name="Google Shape;112;g148f6935005_0_0">
            <a:extLst>
              <a:ext uri="{FF2B5EF4-FFF2-40B4-BE49-F238E27FC236}">
                <a16:creationId xmlns:a16="http://schemas.microsoft.com/office/drawing/2014/main" id="{67898B87-5B13-23B2-EEBB-AB29D468F815}"/>
              </a:ext>
            </a:extLst>
          </p:cNvPr>
          <p:cNvSpPr txBox="1"/>
          <p:nvPr/>
        </p:nvSpPr>
        <p:spPr>
          <a:xfrm>
            <a:off x="655006" y="759057"/>
            <a:ext cx="786820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JSON. parse() &lt;  </a:t>
            </a: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형태의 텍스트를 객체 타입으로 변환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9A4C32-DEEA-EC1B-F345-B6155309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5" y="1847629"/>
            <a:ext cx="11393490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0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4E2AB-A82D-D7E3-7292-B3F036C8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69" y="1014025"/>
            <a:ext cx="9882467" cy="5329085"/>
          </a:xfrm>
          <a:prstGeom prst="rect">
            <a:avLst/>
          </a:prstGeom>
        </p:spPr>
      </p:pic>
      <p:sp>
        <p:nvSpPr>
          <p:cNvPr id="6" name="Google Shape;112;g148f6935005_0_0">
            <a:extLst>
              <a:ext uri="{FF2B5EF4-FFF2-40B4-BE49-F238E27FC236}">
                <a16:creationId xmlns:a16="http://schemas.microsoft.com/office/drawing/2014/main" id="{1126D7E5-06D6-ED98-49F8-F1779BAC80CB}"/>
              </a:ext>
            </a:extLst>
          </p:cNvPr>
          <p:cNvSpPr txBox="1"/>
          <p:nvPr/>
        </p:nvSpPr>
        <p:spPr>
          <a:xfrm>
            <a:off x="1099622" y="583168"/>
            <a:ext cx="786820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Json.parse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, </a:t>
            </a: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json.stringify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방식의 복사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926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콜백함수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036A0-553B-5607-133B-0D779C93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22" y="2554345"/>
            <a:ext cx="6249272" cy="2695951"/>
          </a:xfrm>
          <a:prstGeom prst="rect">
            <a:avLst/>
          </a:prstGeom>
        </p:spPr>
      </p:pic>
      <p:sp>
        <p:nvSpPr>
          <p:cNvPr id="2" name="Google Shape;112;g148f6935005_0_0">
            <a:extLst>
              <a:ext uri="{FF2B5EF4-FFF2-40B4-BE49-F238E27FC236}">
                <a16:creationId xmlns:a16="http://schemas.microsoft.com/office/drawing/2014/main" id="{D81C72EF-6761-8EBC-CE36-8F7693311ED8}"/>
              </a:ext>
            </a:extLst>
          </p:cNvPr>
          <p:cNvSpPr txBox="1"/>
          <p:nvPr/>
        </p:nvSpPr>
        <p:spPr>
          <a:xfrm>
            <a:off x="1099622" y="583168"/>
            <a:ext cx="1030940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setTimeout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()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Node.js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의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Timers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모듈에 있는 함수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콜백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함수와 지체할 시간을 인자로 받아 인자로 받은 시간만큼 기다렸다가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콜백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함수를 실행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콜백함수의 시간이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3000ms(3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초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를 입력했다고 하더라도 순서는 보장되지만 정확히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3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초후의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실행을 보장하지는 않음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순서는 보장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0A263275-CC4E-ACA2-DB68-F561AC8D6E11}"/>
              </a:ext>
            </a:extLst>
          </p:cNvPr>
          <p:cNvSpPr txBox="1"/>
          <p:nvPr/>
        </p:nvSpPr>
        <p:spPr>
          <a:xfrm>
            <a:off x="3010308" y="5660957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52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2-20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CA85EE-3493-7187-338C-B4AAFDFC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666" y="2554345"/>
            <a:ext cx="431542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콜백함수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" name="Google Shape;112;g148f6935005_0_0">
            <a:extLst>
              <a:ext uri="{FF2B5EF4-FFF2-40B4-BE49-F238E27FC236}">
                <a16:creationId xmlns:a16="http://schemas.microsoft.com/office/drawing/2014/main" id="{D81C72EF-6761-8EBC-CE36-8F7693311ED8}"/>
              </a:ext>
            </a:extLst>
          </p:cNvPr>
          <p:cNvSpPr txBox="1"/>
          <p:nvPr/>
        </p:nvSpPr>
        <p:spPr>
          <a:xfrm>
            <a:off x="1099622" y="583168"/>
            <a:ext cx="103094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콜백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함수의 동기 처리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53719E-FDF7-5612-D31E-ADE3D9DB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1903368"/>
            <a:ext cx="7363853" cy="3353268"/>
          </a:xfrm>
          <a:prstGeom prst="rect">
            <a:avLst/>
          </a:prstGeom>
        </p:spPr>
      </p:pic>
      <p:sp>
        <p:nvSpPr>
          <p:cNvPr id="3" name="Google Shape;111;g148f6935005_0_0">
            <a:extLst>
              <a:ext uri="{FF2B5EF4-FFF2-40B4-BE49-F238E27FC236}">
                <a16:creationId xmlns:a16="http://schemas.microsoft.com/office/drawing/2014/main" id="{13B55D43-68AE-3D63-B612-D1B1A6FF46EC}"/>
              </a:ext>
            </a:extLst>
          </p:cNvPr>
          <p:cNvSpPr txBox="1"/>
          <p:nvPr/>
        </p:nvSpPr>
        <p:spPr>
          <a:xfrm>
            <a:off x="5267944" y="5337904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53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2-21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927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콜백함수</a:t>
            </a:r>
            <a:endParaRPr lang="ko-KR" altLang="en-US"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D9A97-BC6C-6DFC-6BE6-8F4CCC3B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47" y="1555229"/>
            <a:ext cx="3877216" cy="3915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001BA2-19CC-4BCB-7F29-B3E9E7D5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8673"/>
            <a:ext cx="5449060" cy="2581635"/>
          </a:xfrm>
          <a:prstGeom prst="rect">
            <a:avLst/>
          </a:prstGeom>
        </p:spPr>
      </p:pic>
      <p:sp>
        <p:nvSpPr>
          <p:cNvPr id="6" name="Google Shape;112;g148f6935005_0_0">
            <a:extLst>
              <a:ext uri="{FF2B5EF4-FFF2-40B4-BE49-F238E27FC236}">
                <a16:creationId xmlns:a16="http://schemas.microsoft.com/office/drawing/2014/main" id="{C9C6D5D4-FF9C-1D8D-9E2B-AA7575C97175}"/>
              </a:ext>
            </a:extLst>
          </p:cNvPr>
          <p:cNvSpPr txBox="1"/>
          <p:nvPr/>
        </p:nvSpPr>
        <p:spPr>
          <a:xfrm>
            <a:off x="1124789" y="822241"/>
            <a:ext cx="103094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사용자 정의 함수의 동기처리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1;g148f6935005_0_0">
            <a:extLst>
              <a:ext uri="{FF2B5EF4-FFF2-40B4-BE49-F238E27FC236}">
                <a16:creationId xmlns:a16="http://schemas.microsoft.com/office/drawing/2014/main" id="{CD1AE229-20D6-D693-DDE5-7C87AC5AF6DB}"/>
              </a:ext>
            </a:extLst>
          </p:cNvPr>
          <p:cNvSpPr txBox="1"/>
          <p:nvPr/>
        </p:nvSpPr>
        <p:spPr>
          <a:xfrm>
            <a:off x="2313953" y="5772681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53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2-22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27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콜백함수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41A3A2-76D8-818E-3965-FA629549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82" y="1514062"/>
            <a:ext cx="4244461" cy="4499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138727-FEB3-01CE-CBA5-CA409D350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90" y="1145534"/>
            <a:ext cx="5612728" cy="4775379"/>
          </a:xfrm>
          <a:prstGeom prst="rect">
            <a:avLst/>
          </a:prstGeom>
        </p:spPr>
      </p:pic>
      <p:sp>
        <p:nvSpPr>
          <p:cNvPr id="5" name="Google Shape;112;g148f6935005_0_0">
            <a:extLst>
              <a:ext uri="{FF2B5EF4-FFF2-40B4-BE49-F238E27FC236}">
                <a16:creationId xmlns:a16="http://schemas.microsoft.com/office/drawing/2014/main" id="{CD78E1E5-807F-642E-4531-4D12624E9AD6}"/>
              </a:ext>
            </a:extLst>
          </p:cNvPr>
          <p:cNvSpPr txBox="1"/>
          <p:nvPr/>
        </p:nvSpPr>
        <p:spPr>
          <a:xfrm>
            <a:off x="873612" y="801690"/>
            <a:ext cx="103094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API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의 비동기적 처리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111;g148f6935005_0_0">
            <a:extLst>
              <a:ext uri="{FF2B5EF4-FFF2-40B4-BE49-F238E27FC236}">
                <a16:creationId xmlns:a16="http://schemas.microsoft.com/office/drawing/2014/main" id="{40AE86D1-9238-E637-EFFD-70AF31BF19C5}"/>
              </a:ext>
            </a:extLst>
          </p:cNvPr>
          <p:cNvSpPr txBox="1"/>
          <p:nvPr/>
        </p:nvSpPr>
        <p:spPr>
          <a:xfrm>
            <a:off x="2020338" y="6062984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54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2-23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820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8f6935005_0_203"/>
          <p:cNvSpPr txBox="1"/>
          <p:nvPr/>
        </p:nvSpPr>
        <p:spPr>
          <a:xfrm>
            <a:off x="647625" y="212375"/>
            <a:ext cx="2977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자바스크립트 기본 문법</a:t>
            </a:r>
          </a:p>
        </p:txBody>
      </p:sp>
      <p:sp>
        <p:nvSpPr>
          <p:cNvPr id="277" name="Google Shape;277;g148f6935005_0_203"/>
          <p:cNvSpPr txBox="1"/>
          <p:nvPr/>
        </p:nvSpPr>
        <p:spPr>
          <a:xfrm>
            <a:off x="1061130" y="895678"/>
            <a:ext cx="7836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(function)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 하나의 특별한 목적의 작업을 수행하도록 설계된 독립적인 블록을 의미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sym typeface="Malgun Gothic"/>
            </a:endParaRPr>
          </a:p>
        </p:txBody>
      </p:sp>
      <p:pic>
        <p:nvPicPr>
          <p:cNvPr id="279" name="Google Shape;279;g148f6935005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00" y="1525090"/>
            <a:ext cx="489585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48f6935005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955" y="2265820"/>
            <a:ext cx="38004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48f6935005_0_203"/>
          <p:cNvSpPr txBox="1"/>
          <p:nvPr/>
        </p:nvSpPr>
        <p:spPr>
          <a:xfrm>
            <a:off x="1061130" y="5457410"/>
            <a:ext cx="78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75757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기본적인 함수선언법과 람다식 선언법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242;g148f6935005_0_150">
            <a:extLst>
              <a:ext uri="{FF2B5EF4-FFF2-40B4-BE49-F238E27FC236}">
                <a16:creationId xmlns:a16="http://schemas.microsoft.com/office/drawing/2014/main" id="{B3A8DC9C-009E-2424-59E2-BEFFFEBF91B7}"/>
              </a:ext>
            </a:extLst>
          </p:cNvPr>
          <p:cNvSpPr txBox="1"/>
          <p:nvPr/>
        </p:nvSpPr>
        <p:spPr>
          <a:xfrm>
            <a:off x="7110255" y="1836043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실행결과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친구신청 절차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FD289-4A24-FAF5-DDE6-E9833897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75" y="494950"/>
            <a:ext cx="5932270" cy="58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4424791" y="520175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동기식 파일 읽어오기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1A8DC-CD89-8913-6F87-5D952B31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14" y="948518"/>
            <a:ext cx="7816528" cy="53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8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E19FC-DFBC-AD25-99DF-DE23799A9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65" y="1528502"/>
            <a:ext cx="7971778" cy="4411050"/>
          </a:xfrm>
          <a:prstGeom prst="rect">
            <a:avLst/>
          </a:prstGeom>
        </p:spPr>
      </p:pic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3435166" y="918448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파일쓰기 파일이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없으면 파일 생성 있으면 파일 업데이트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4710292" y="1119783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Toy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라는 텍스트 문서 생성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EA5B74-14C4-6969-7571-10356933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57" y="1709497"/>
            <a:ext cx="813548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5012021" y="1283517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Promises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읽기 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9A381-98EF-1EBA-0BA7-5E1D170F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22" y="1912602"/>
            <a:ext cx="10005552" cy="36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880641" y="2038582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비동기식 비동기로 파일 읽어오기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D996B-774B-8290-C531-C7F195DB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39" y="366275"/>
            <a:ext cx="5544324" cy="5877745"/>
          </a:xfrm>
          <a:prstGeom prst="rect">
            <a:avLst/>
          </a:prstGeom>
        </p:spPr>
      </p:pic>
      <p:sp>
        <p:nvSpPr>
          <p:cNvPr id="7" name="Google Shape;111;g148f6935005_0_0">
            <a:extLst>
              <a:ext uri="{FF2B5EF4-FFF2-40B4-BE49-F238E27FC236}">
                <a16:creationId xmlns:a16="http://schemas.microsoft.com/office/drawing/2014/main" id="{58D61267-8CDE-8AFF-9CEF-DFD536B950C1}"/>
              </a:ext>
            </a:extLst>
          </p:cNvPr>
          <p:cNvSpPr txBox="1"/>
          <p:nvPr/>
        </p:nvSpPr>
        <p:spPr>
          <a:xfrm>
            <a:off x="880641" y="2895657"/>
            <a:ext cx="46602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파일을 읽고 출력하는 순서가 랜덤</a:t>
            </a: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파일이 먼저 읽힌</a:t>
            </a:r>
            <a:endParaRPr lang="en-US" altLang="ko-KR"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순서대로 </a:t>
            </a: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console.log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를 실행 하기 때문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19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687695" y="2650923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비동기를 동기식으로 파일 읽기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A4960-4346-D443-9FF5-91AA085D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24" y="609206"/>
            <a:ext cx="5096586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8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5C5B2708-F316-2C2B-FB31-7B461198327E}"/>
              </a:ext>
            </a:extLst>
          </p:cNvPr>
          <p:cNvSpPr txBox="1"/>
          <p:nvPr/>
        </p:nvSpPr>
        <p:spPr>
          <a:xfrm>
            <a:off x="589900" y="3061983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비동기를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promise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사용하여 동기식으로 읽어오기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7DD56-C3D5-4A69-A284-66223309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70" y="709233"/>
            <a:ext cx="4725059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파일 처리 모듈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B05CE-E544-31B8-E1D0-20BFB5A1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40" y="858729"/>
            <a:ext cx="6542019" cy="5307180"/>
          </a:xfrm>
          <a:prstGeom prst="rect">
            <a:avLst/>
          </a:prstGeom>
        </p:spPr>
      </p:pic>
      <p:sp>
        <p:nvSpPr>
          <p:cNvPr id="6" name="Google Shape;111;g148f6935005_0_0">
            <a:extLst>
              <a:ext uri="{FF2B5EF4-FFF2-40B4-BE49-F238E27FC236}">
                <a16:creationId xmlns:a16="http://schemas.microsoft.com/office/drawing/2014/main" id="{B8C90296-5D5C-0234-5A76-6E94B3C18BD1}"/>
              </a:ext>
            </a:extLst>
          </p:cNvPr>
          <p:cNvSpPr txBox="1"/>
          <p:nvPr/>
        </p:nvSpPr>
        <p:spPr>
          <a:xfrm>
            <a:off x="589900" y="3061983"/>
            <a:ext cx="46602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비동기를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await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사용하여 동기식으로 읽어오기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395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5783cd52e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126" y="406575"/>
            <a:ext cx="7996600" cy="5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5783cd52ec_0_3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클래스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8771276c8_0_40"/>
          <p:cNvSpPr txBox="1"/>
          <p:nvPr/>
        </p:nvSpPr>
        <p:spPr>
          <a:xfrm>
            <a:off x="647625" y="212375"/>
            <a:ext cx="297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자바스크립트 기본 문법</a:t>
            </a:r>
            <a:endParaRPr sz="14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18" name="Google Shape;318;g158771276c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75" y="2111500"/>
            <a:ext cx="10437850" cy="2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58771276c8_0_40"/>
          <p:cNvSpPr txBox="1"/>
          <p:nvPr/>
        </p:nvSpPr>
        <p:spPr>
          <a:xfrm>
            <a:off x="871210" y="738088"/>
            <a:ext cx="783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지역변수 message는 함수 내부에서 선언되었기때문에 함수 안에서만 사용 할 수 있음.</a:t>
            </a:r>
            <a:endParaRPr sz="1200" b="0" i="0" u="none" strike="noStrike" cap="none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5783cd52e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00" y="152400"/>
            <a:ext cx="7479746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5783cd52ec_0_6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클래스 상속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Promise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0E5672-2B24-AE45-60A0-66FDA4A7E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11" y="1437928"/>
            <a:ext cx="5744377" cy="4334480"/>
          </a:xfrm>
          <a:prstGeom prst="rect">
            <a:avLst/>
          </a:prstGeom>
        </p:spPr>
      </p:pic>
      <p:sp>
        <p:nvSpPr>
          <p:cNvPr id="2" name="Google Shape;112;g148f6935005_0_0">
            <a:extLst>
              <a:ext uri="{FF2B5EF4-FFF2-40B4-BE49-F238E27FC236}">
                <a16:creationId xmlns:a16="http://schemas.microsoft.com/office/drawing/2014/main" id="{7FD62C51-DF5E-422D-99D4-10C6B3E791B4}"/>
              </a:ext>
            </a:extLst>
          </p:cNvPr>
          <p:cNvSpPr txBox="1"/>
          <p:nvPr/>
        </p:nvSpPr>
        <p:spPr>
          <a:xfrm>
            <a:off x="882001" y="660505"/>
            <a:ext cx="103094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Promise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동기 함수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491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a9596a42_0_3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Promise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50" name="Google Shape;250;g151a9596a4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25" y="212375"/>
            <a:ext cx="5270298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51a9596a4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991" y="212375"/>
            <a:ext cx="4957952" cy="472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Async/Await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FF9CB-8823-0709-EE40-75009987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17" y="1364419"/>
            <a:ext cx="5668166" cy="4582164"/>
          </a:xfrm>
          <a:prstGeom prst="rect">
            <a:avLst/>
          </a:prstGeom>
        </p:spPr>
      </p:pic>
      <p:sp>
        <p:nvSpPr>
          <p:cNvPr id="6" name="Google Shape;111;g148f6935005_0_0">
            <a:extLst>
              <a:ext uri="{FF2B5EF4-FFF2-40B4-BE49-F238E27FC236}">
                <a16:creationId xmlns:a16="http://schemas.microsoft.com/office/drawing/2014/main" id="{F5BA4D3F-E3CA-75C7-EA83-5C88CAC3DDC8}"/>
              </a:ext>
            </a:extLst>
          </p:cNvPr>
          <p:cNvSpPr txBox="1"/>
          <p:nvPr/>
        </p:nvSpPr>
        <p:spPr>
          <a:xfrm>
            <a:off x="5058219" y="6025801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62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2-28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" name="Google Shape;111;g148f6935005_0_0">
            <a:extLst>
              <a:ext uri="{FF2B5EF4-FFF2-40B4-BE49-F238E27FC236}">
                <a16:creationId xmlns:a16="http://schemas.microsoft.com/office/drawing/2014/main" id="{6A8BA44B-5693-8A18-C741-6A6CECD7CB1C}"/>
              </a:ext>
            </a:extLst>
          </p:cNvPr>
          <p:cNvSpPr txBox="1"/>
          <p:nvPr/>
        </p:nvSpPr>
        <p:spPr>
          <a:xfrm>
            <a:off x="3188873" y="911417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</a:t>
            </a:r>
            <a:r>
              <a:rPr 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sync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함수 </a:t>
            </a:r>
            <a:r>
              <a:rPr lang="ko-KR" altLang="en-US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선언법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9657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Async/Await</a:t>
            </a:r>
            <a:endParaRPr lang="en-US" altLang="ko-KR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7E831-B57B-A30E-BD84-FDCC919E8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00" y="1114102"/>
            <a:ext cx="4686954" cy="4629796"/>
          </a:xfrm>
          <a:prstGeom prst="rect">
            <a:avLst/>
          </a:prstGeom>
        </p:spPr>
      </p:pic>
      <p:sp>
        <p:nvSpPr>
          <p:cNvPr id="4" name="Google Shape;111;g148f6935005_0_0">
            <a:extLst>
              <a:ext uri="{FF2B5EF4-FFF2-40B4-BE49-F238E27FC236}">
                <a16:creationId xmlns:a16="http://schemas.microsoft.com/office/drawing/2014/main" id="{22D8FD8E-7E0E-E347-941F-70E06B53B8D1}"/>
              </a:ext>
            </a:extLst>
          </p:cNvPr>
          <p:cNvSpPr txBox="1"/>
          <p:nvPr/>
        </p:nvSpPr>
        <p:spPr>
          <a:xfrm>
            <a:off x="3668100" y="6778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</a:t>
            </a:r>
            <a:r>
              <a:rPr 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sync/Await 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사용법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" name="Google Shape;111;g148f6935005_0_0">
            <a:extLst>
              <a:ext uri="{FF2B5EF4-FFF2-40B4-BE49-F238E27FC236}">
                <a16:creationId xmlns:a16="http://schemas.microsoft.com/office/drawing/2014/main" id="{A249E210-8970-FD62-12A9-B64A5E960AAF}"/>
              </a:ext>
            </a:extLst>
          </p:cNvPr>
          <p:cNvSpPr txBox="1"/>
          <p:nvPr/>
        </p:nvSpPr>
        <p:spPr>
          <a:xfrm>
            <a:off x="5058219" y="587232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교재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63</a:t>
            </a:r>
            <a:r>
              <a:rPr lang="ko-KR" altLang="en-US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</a:t>
            </a:r>
            <a:r>
              <a:rPr lang="en-US" altLang="ko-KR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2-29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00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8771276c8_0_11"/>
          <p:cNvSpPr txBox="1"/>
          <p:nvPr/>
        </p:nvSpPr>
        <p:spPr>
          <a:xfrm>
            <a:off x="647625" y="212375"/>
            <a:ext cx="297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함수퀴즈</a:t>
            </a:r>
            <a:endParaRPr sz="14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0CB969-02A9-5B29-5CD3-8588D634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5" y="1627121"/>
            <a:ext cx="3715268" cy="1629002"/>
          </a:xfrm>
          <a:prstGeom prst="rect">
            <a:avLst/>
          </a:prstGeom>
        </p:spPr>
      </p:pic>
      <p:sp>
        <p:nvSpPr>
          <p:cNvPr id="5" name="Google Shape;250;g148f6935005_0_126">
            <a:extLst>
              <a:ext uri="{FF2B5EF4-FFF2-40B4-BE49-F238E27FC236}">
                <a16:creationId xmlns:a16="http://schemas.microsoft.com/office/drawing/2014/main" id="{19797C8D-F292-7186-06EA-B17D9E43217F}"/>
              </a:ext>
            </a:extLst>
          </p:cNvPr>
          <p:cNvSpPr txBox="1"/>
          <p:nvPr/>
        </p:nvSpPr>
        <p:spPr>
          <a:xfrm>
            <a:off x="524400" y="703822"/>
            <a:ext cx="5571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속이 빈 사각형을 함수로 </a:t>
            </a:r>
            <a:r>
              <a:rPr lang="ko-KR" altLang="en-US" sz="24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길이값을</a:t>
            </a: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입력 받아서 출력하기</a:t>
            </a:r>
            <a:endParaRPr sz="24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DD6E6-6E9C-C661-3F2D-B487F2B7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25" y="3429000"/>
            <a:ext cx="2352738" cy="2944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28CA3-8EC0-CCA1-6834-C718138CA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535" y="3783843"/>
            <a:ext cx="2042944" cy="2180054"/>
          </a:xfrm>
          <a:prstGeom prst="rect">
            <a:avLst/>
          </a:prstGeom>
        </p:spPr>
      </p:pic>
      <p:sp>
        <p:nvSpPr>
          <p:cNvPr id="11" name="Google Shape;242;g148f6935005_0_150">
            <a:extLst>
              <a:ext uri="{FF2B5EF4-FFF2-40B4-BE49-F238E27FC236}">
                <a16:creationId xmlns:a16="http://schemas.microsoft.com/office/drawing/2014/main" id="{502E01D1-FFF7-B9A5-B502-CFADDB6F83E3}"/>
              </a:ext>
            </a:extLst>
          </p:cNvPr>
          <p:cNvSpPr txBox="1"/>
          <p:nvPr/>
        </p:nvSpPr>
        <p:spPr>
          <a:xfrm>
            <a:off x="3290370" y="4473791"/>
            <a:ext cx="17841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&lt; 15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결과값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3" name="Google Shape;242;g148f6935005_0_150">
            <a:extLst>
              <a:ext uri="{FF2B5EF4-FFF2-40B4-BE49-F238E27FC236}">
                <a16:creationId xmlns:a16="http://schemas.microsoft.com/office/drawing/2014/main" id="{177865D9-608B-555B-94D8-7372BAB0CF0F}"/>
              </a:ext>
            </a:extLst>
          </p:cNvPr>
          <p:cNvSpPr txBox="1"/>
          <p:nvPr/>
        </p:nvSpPr>
        <p:spPr>
          <a:xfrm>
            <a:off x="7407479" y="4447803"/>
            <a:ext cx="17841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&lt; 10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결과값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07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8f6935005_0_72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계산기 문제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105" name="Google Shape;105;g148f693500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775" y="981600"/>
            <a:ext cx="5248451" cy="53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76b08d5bc_0_2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별출력 문제1 해답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111" name="Google Shape;111;g1576b08d5b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463" y="779349"/>
            <a:ext cx="7717475" cy="546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풀어봅시다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" name="Google Shape;112;g148f6935005_0_0">
            <a:extLst>
              <a:ext uri="{FF2B5EF4-FFF2-40B4-BE49-F238E27FC236}">
                <a16:creationId xmlns:a16="http://schemas.microsoft.com/office/drawing/2014/main" id="{A1C227B8-30C2-67D9-77E7-0A69631B7A01}"/>
              </a:ext>
            </a:extLst>
          </p:cNvPr>
          <p:cNvSpPr txBox="1"/>
          <p:nvPr/>
        </p:nvSpPr>
        <p:spPr>
          <a:xfrm>
            <a:off x="1183512" y="473965"/>
            <a:ext cx="961378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아래 코드는 총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500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개의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user_info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객체를 생성해서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name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값으로 길동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1~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길동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500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까지 랜덤하게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win_count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승리횟수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0~5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까지 생성하여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user_list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배열에 넣어주는 코드 입니다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500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명의 길동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1~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길동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500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까지의 유저가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0~5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승까지 랜덤하게 승리횟수를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가지고있는데요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b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6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개의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차원 배열을 생성하거나 새로운 객체안에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6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개의 배열을 생성해서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같은 승리횟수를 가진 유저끼리 모아주는 코드를 작성해 봅시다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7D6D2A-33EA-A044-0D00-72E1B9BA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64" y="2147374"/>
            <a:ext cx="730669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31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8f6935005_0_105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별출력</a:t>
            </a:r>
            <a:r>
              <a:rPr 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문제2 해답</a:t>
            </a:r>
            <a:endParaRPr sz="14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117" name="Google Shape;117;g148f6935005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200" y="152400"/>
            <a:ext cx="557784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8771276c8_0_55"/>
          <p:cNvSpPr txBox="1"/>
          <p:nvPr/>
        </p:nvSpPr>
        <p:spPr>
          <a:xfrm>
            <a:off x="647625" y="212375"/>
            <a:ext cx="297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자바스크립트 기본 문법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5" name="Google Shape;325;g158771276c8_0_55"/>
          <p:cNvSpPr txBox="1"/>
          <p:nvPr/>
        </p:nvSpPr>
        <p:spPr>
          <a:xfrm>
            <a:off x="929510" y="679788"/>
            <a:ext cx="783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지역 변수와 전역변수의 차이</a:t>
            </a:r>
            <a:endParaRPr sz="1200" b="0" i="0" u="none" strike="noStrike" cap="none" dirty="0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6" name="Google Shape;326;g158771276c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50" y="1208713"/>
            <a:ext cx="687705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8771276c8_0_76"/>
          <p:cNvSpPr txBox="1"/>
          <p:nvPr/>
        </p:nvSpPr>
        <p:spPr>
          <a:xfrm>
            <a:off x="647625" y="212375"/>
            <a:ext cx="297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자바스크립트 기본 문법</a:t>
            </a:r>
            <a:endParaRPr sz="1400" b="0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32" name="Google Shape;332;g158771276c8_0_76"/>
          <p:cNvSpPr txBox="1"/>
          <p:nvPr/>
        </p:nvSpPr>
        <p:spPr>
          <a:xfrm>
            <a:off x="929510" y="679788"/>
            <a:ext cx="783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인자(</a:t>
            </a:r>
            <a:r>
              <a:rPr lang="ko-KR" sz="1200" dirty="0" err="1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Parameter</a:t>
            </a: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함수를 </a:t>
            </a:r>
            <a:r>
              <a:rPr lang="ko-KR" sz="1200" dirty="0" err="1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호출할때</a:t>
            </a: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건네 주는 변수</a:t>
            </a:r>
            <a:endParaRPr sz="1200" dirty="0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인수(</a:t>
            </a:r>
            <a:r>
              <a:rPr lang="ko-KR" sz="1200" dirty="0" err="1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argument</a:t>
            </a:r>
            <a:r>
              <a:rPr lang="ko-KR" sz="1200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 함수에서 정의되어 함수 내부에서 사용 되는 변수</a:t>
            </a:r>
            <a:endParaRPr sz="1200" dirty="0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33" name="Google Shape;333;g158771276c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825" y="2105313"/>
            <a:ext cx="9715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8771276c8_0_11"/>
          <p:cNvSpPr txBox="1"/>
          <p:nvPr/>
        </p:nvSpPr>
        <p:spPr>
          <a:xfrm>
            <a:off x="647625" y="212375"/>
            <a:ext cx="297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함수선언법과 화살표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ko-KR" altLang="en-US" sz="14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람다식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14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선언법</a:t>
            </a:r>
            <a:endParaRPr sz="14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40" name="Google Shape;340;g158771276c8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364" y="1000390"/>
            <a:ext cx="489585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58771276c8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0255" y="1502422"/>
            <a:ext cx="38004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58771276c8_0_11"/>
          <p:cNvSpPr txBox="1"/>
          <p:nvPr/>
        </p:nvSpPr>
        <p:spPr>
          <a:xfrm>
            <a:off x="1061130" y="5457410"/>
            <a:ext cx="78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75757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기본적인 함수선언법과 </a:t>
            </a:r>
            <a:r>
              <a:rPr lang="ko-KR" sz="1400" b="0" i="0" u="none" strike="noStrike" cap="none" dirty="0" err="1">
                <a:solidFill>
                  <a:srgbClr val="575757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람다식</a:t>
            </a:r>
            <a:r>
              <a:rPr lang="ko-KR" sz="1400" b="0" i="0" u="none" strike="noStrike" cap="none" dirty="0">
                <a:solidFill>
                  <a:srgbClr val="575757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575757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선언법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43" name="Google Shape;343;g158771276c8_0_11"/>
          <p:cNvSpPr txBox="1"/>
          <p:nvPr/>
        </p:nvSpPr>
        <p:spPr>
          <a:xfrm>
            <a:off x="7110255" y="1000390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실행결과</a:t>
            </a:r>
            <a:endParaRPr sz="1400" b="0" i="0" u="none" strike="noStrike" cap="none">
              <a:solidFill>
                <a:srgbClr val="3F3F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" name="Google Shape;112;g148f6935005_0_0">
            <a:extLst>
              <a:ext uri="{FF2B5EF4-FFF2-40B4-BE49-F238E27FC236}">
                <a16:creationId xmlns:a16="http://schemas.microsoft.com/office/drawing/2014/main" id="{9C3FE5BB-A0A8-9890-CB1B-E3FEA1E1F792}"/>
              </a:ext>
            </a:extLst>
          </p:cNvPr>
          <p:cNvSpPr txBox="1"/>
          <p:nvPr/>
        </p:nvSpPr>
        <p:spPr>
          <a:xfrm>
            <a:off x="713729" y="720597"/>
            <a:ext cx="1053590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6900" lvl="0" indent="-4572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키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(key)</a:t>
            </a: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와 값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(value)</a:t>
            </a: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의 쌍으로 이루어진 프로퍼티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(property)</a:t>
            </a: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의 정렬되지 않은 집합을 의미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</a:p>
          <a:p>
            <a:pPr marL="596900" lvl="0" indent="-4572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-US" altLang="ko-KR" sz="20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596900" lvl="0" indent="-4572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함수를 넣을 수도 있음 객체 안에 함수가 </a:t>
            </a:r>
            <a:r>
              <a:rPr lang="ko-KR" altLang="en-US" sz="20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있을경우</a:t>
            </a: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이를 메서드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(Method) </a:t>
            </a:r>
            <a:r>
              <a:rPr lang="ko-KR" altLang="en-US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라고 함</a:t>
            </a:r>
            <a:r>
              <a:rPr lang="en-US" altLang="ko-KR" sz="20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	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D44D70-FE44-4CB5-4BB3-96D94235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11" y="2952098"/>
            <a:ext cx="6287377" cy="1333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2;g148f6935005_0_0">
            <a:extLst>
              <a:ext uri="{FF2B5EF4-FFF2-40B4-BE49-F238E27FC236}">
                <a16:creationId xmlns:a16="http://schemas.microsoft.com/office/drawing/2014/main" id="{E44D7E39-1E9C-5CA6-9FDD-73B398F2BE2B}"/>
              </a:ext>
            </a:extLst>
          </p:cNvPr>
          <p:cNvSpPr txBox="1"/>
          <p:nvPr/>
        </p:nvSpPr>
        <p:spPr>
          <a:xfrm>
            <a:off x="738896" y="914458"/>
            <a:ext cx="105359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리터럴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방식의 초기화</a:t>
            </a: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	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CFC27F-3E44-1256-0BE3-B13C8143B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20" y="1965708"/>
            <a:ext cx="954538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8f6935005_0_0"/>
          <p:cNvSpPr txBox="1"/>
          <p:nvPr/>
        </p:nvSpPr>
        <p:spPr>
          <a:xfrm>
            <a:off x="589900" y="212375"/>
            <a:ext cx="242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객체</a:t>
            </a:r>
            <a:endParaRPr sz="1400" b="0" i="0" u="none" strike="noStrike" cap="none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Google Shape;112;g148f6935005_0_0">
            <a:extLst>
              <a:ext uri="{FF2B5EF4-FFF2-40B4-BE49-F238E27FC236}">
                <a16:creationId xmlns:a16="http://schemas.microsoft.com/office/drawing/2014/main" id="{E44D7E39-1E9C-5CA6-9FDD-73B398F2BE2B}"/>
              </a:ext>
            </a:extLst>
          </p:cNvPr>
          <p:cNvSpPr txBox="1"/>
          <p:nvPr/>
        </p:nvSpPr>
        <p:spPr>
          <a:xfrm>
            <a:off x="722118" y="754282"/>
            <a:ext cx="105359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리터럴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방식의 메소드 추가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A356E1-0129-3B11-804F-3AC7D55A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0" y="1439493"/>
            <a:ext cx="1134585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와이드스크린</PresentationFormat>
  <Paragraphs>114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Consolas</vt:lpstr>
      <vt:lpstr>Arial</vt:lpstr>
      <vt:lpstr>Noto Sans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2022-09-24T13:01:09Z</dcterms:created>
  <dcterms:modified xsi:type="dcterms:W3CDTF">2022-10-02T11:55:18Z</dcterms:modified>
</cp:coreProperties>
</file>